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ím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6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E5B8-9AC8-4765-BDDA-F405D593B09F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F48E428-28AD-4D63-AE1E-C76715086C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E5B8-9AC8-4765-BDDA-F405D593B09F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E428-28AD-4D63-AE1E-C76715086C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E5B8-9AC8-4765-BDDA-F405D593B09F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E428-28AD-4D63-AE1E-C76715086C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7" name="Tartalom hely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E5B8-9AC8-4765-BDDA-F405D593B09F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F48E428-28AD-4D63-AE1E-C76715086C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E5B8-9AC8-4765-BDDA-F405D593B09F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E428-28AD-4D63-AE1E-C76715086CD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E5B8-9AC8-4765-BDDA-F405D593B09F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E428-28AD-4D63-AE1E-C76715086C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ím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8" name="Tartalom hely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E5B8-9AC8-4765-BDDA-F405D593B09F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F48E428-28AD-4D63-AE1E-C76715086CD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ím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E5B8-9AC8-4765-BDDA-F405D593B09F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E428-28AD-4D63-AE1E-C76715086C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E5B8-9AC8-4765-BDDA-F405D593B09F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24" name="Élőláb hely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E428-28AD-4D63-AE1E-C76715086C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E5B8-9AC8-4765-BDDA-F405D593B09F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29" name="Élőláb hely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E428-28AD-4D63-AE1E-C76715086C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ép hely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E5B8-9AC8-4765-BDDA-F405D593B09F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E428-28AD-4D63-AE1E-C76715086CD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096E5B8-9AC8-4765-BDDA-F405D593B09F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F48E428-28AD-4D63-AE1E-C76715086CD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Cím hely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Kép 4" descr="szép-képek-tündérek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857620" y="2143116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solidFill>
                  <a:schemeClr val="bg1"/>
                </a:solidFill>
                <a:latin typeface="Blackadder ITC" pitchFamily="82" charset="0"/>
              </a:rPr>
              <a:t>Hol itt a hasonlóság?</a:t>
            </a:r>
            <a:endParaRPr lang="hu-HU" sz="4000" dirty="0">
              <a:solidFill>
                <a:schemeClr val="bg1"/>
              </a:solidFill>
              <a:latin typeface="Blackadder ITC" pitchFamily="82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28596" y="3929066"/>
            <a:ext cx="2428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i="1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Csongor és Tünde</a:t>
            </a:r>
          </a:p>
          <a:p>
            <a:r>
              <a:rPr lang="hu-HU" sz="3200" i="1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és a Varázsfuvola</a:t>
            </a:r>
          </a:p>
        </p:txBody>
      </p:sp>
    </p:spTree>
    <p:extLst>
      <p:ext uri="{BB962C8B-B14F-4D97-AF65-F5344CB8AC3E}">
        <p14:creationId xmlns="" xmlns:p14="http://schemas.microsoft.com/office/powerpoint/2010/main" val="3471774465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Hogyan hozható kapcsolatba a két mű?</a:t>
            </a:r>
            <a:endParaRPr lang="hu-HU" dirty="0"/>
          </a:p>
        </p:txBody>
      </p:sp>
      <p:pic>
        <p:nvPicPr>
          <p:cNvPr id="4" name="Tartalom helye 3" descr="www.tvn.hu_149cc301438be8fb133780f4e31335a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4422"/>
            <a:ext cx="5072066" cy="5643578"/>
          </a:xfrm>
        </p:spPr>
      </p:pic>
      <p:pic>
        <p:nvPicPr>
          <p:cNvPr id="5" name="Kép 4" descr="csongor_es_tunde_13458322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4600" y="1214422"/>
            <a:ext cx="4089400" cy="564357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14282" y="1571612"/>
            <a:ext cx="55007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FFFF00"/>
                </a:solidFill>
                <a:latin typeface="Baskerville Old Face" pitchFamily="18" charset="0"/>
              </a:rPr>
              <a:t>A Csongor és Tünde, illetve Mozart Varázsfuvola című operája tartalmilag szoros kapcsolatban állnak egymással.</a:t>
            </a:r>
          </a:p>
          <a:p>
            <a:r>
              <a:rPr lang="hu-HU" sz="2800" b="1" dirty="0" smtClean="0">
                <a:solidFill>
                  <a:srgbClr val="FFFF00"/>
                </a:solidFill>
                <a:latin typeface="Baskerville Old Face" pitchFamily="18" charset="0"/>
              </a:rPr>
              <a:t>Felépítése megegyezik az osztrák, illetve a magyar remekműnek is.</a:t>
            </a:r>
          </a:p>
          <a:p>
            <a:r>
              <a:rPr lang="hu-HU" sz="2800" b="1" dirty="0" smtClean="0">
                <a:solidFill>
                  <a:srgbClr val="FFFF00"/>
                </a:solidFill>
                <a:latin typeface="Baskerville Old Face" pitchFamily="18" charset="0"/>
              </a:rPr>
              <a:t>Mindkét esetben bonyolódnak a szerelmi szálak, a főszereplők csak különböző megpróbáltatások után nyerik el a tényleges boldogságot. </a:t>
            </a:r>
          </a:p>
          <a:p>
            <a:endParaRPr lang="hu-H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465868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Miben egyeznek meg?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sz="2000" dirty="0" smtClean="0"/>
          </a:p>
          <a:p>
            <a:r>
              <a:rPr lang="hu-HU" sz="2000" b="1" dirty="0" smtClean="0">
                <a:solidFill>
                  <a:schemeClr val="accent1"/>
                </a:solidFill>
              </a:rPr>
              <a:t>Történetük annyiban megegyezik, hogy mindegyik mese, telis-tele varázslatos elemekkel, titokzatos vidékekkel, gonosz és jó erőkkel. </a:t>
            </a:r>
          </a:p>
          <a:p>
            <a:r>
              <a:rPr lang="hu-HU" sz="2000" b="1" dirty="0" smtClean="0">
                <a:solidFill>
                  <a:schemeClr val="accent1"/>
                </a:solidFill>
              </a:rPr>
              <a:t>Mozart művében fontos szerepet kap az Éj Királynője, aki azonban ellentmondásosabb alak Vörösmarty Éj asszonyánál, azaz tettei nem igazolják állításait.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 descr="ej_mtimoha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876"/>
            <a:ext cx="4286250" cy="3000375"/>
          </a:xfrm>
          <a:prstGeom prst="rect">
            <a:avLst/>
          </a:prstGeom>
        </p:spPr>
      </p:pic>
      <p:pic>
        <p:nvPicPr>
          <p:cNvPr id="5" name="Kép 4" descr="pic_20131124190146_uz89hksng7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571876"/>
            <a:ext cx="3857652" cy="29289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076457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Közös jegyek: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554960" cy="4525963"/>
          </a:xfrm>
        </p:spPr>
        <p:txBody>
          <a:bodyPr>
            <a:normAutofit/>
          </a:bodyPr>
          <a:lstStyle/>
          <a:p>
            <a:r>
              <a:rPr lang="hu-HU" sz="2000" dirty="0">
                <a:solidFill>
                  <a:schemeClr val="accent1"/>
                </a:solidFill>
                <a:latin typeface="Arial Rounded MT Bold" pitchFamily="34" charset="0"/>
              </a:rPr>
              <a:t>A Varázsfuvolában: a felébredő </a:t>
            </a:r>
            <a:r>
              <a:rPr lang="hu-HU" sz="2000" dirty="0" err="1">
                <a:solidFill>
                  <a:schemeClr val="accent1"/>
                </a:solidFill>
                <a:latin typeface="Arial Rounded MT Bold" pitchFamily="34" charset="0"/>
              </a:rPr>
              <a:t>Tamino</a:t>
            </a:r>
            <a:r>
              <a:rPr lang="hu-HU" sz="2000" dirty="0">
                <a:solidFill>
                  <a:schemeClr val="accent1"/>
                </a:solidFill>
                <a:latin typeface="Arial Rounded MT Bold" pitchFamily="34" charset="0"/>
              </a:rPr>
              <a:t> találkozik későbbi hű barátjával </a:t>
            </a:r>
            <a:r>
              <a:rPr lang="hu-HU" sz="2000" dirty="0" err="1" smtClean="0">
                <a:solidFill>
                  <a:schemeClr val="accent1"/>
                </a:solidFill>
                <a:latin typeface="Arial Rounded MT Bold" pitchFamily="34" charset="0"/>
              </a:rPr>
              <a:t>Papagenoval</a:t>
            </a:r>
            <a:r>
              <a:rPr lang="hu-HU" sz="2000" dirty="0" smtClean="0">
                <a:solidFill>
                  <a:schemeClr val="accent1"/>
                </a:solidFill>
                <a:latin typeface="Arial Rounded MT Bold" pitchFamily="34" charset="0"/>
              </a:rPr>
              <a:t>.</a:t>
            </a:r>
          </a:p>
          <a:p>
            <a:r>
              <a:rPr lang="hu-HU" sz="2000" dirty="0">
                <a:solidFill>
                  <a:schemeClr val="accent1"/>
                </a:solidFill>
                <a:latin typeface="Arial Rounded MT Bold" pitchFamily="34" charset="0"/>
              </a:rPr>
              <a:t>A Csongor és Tündében: az álmából felkelő Csongort a sors összehozza Balgával, későbbiekben hű szolgálójával. 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 descr="13045506_977755035636292_40515998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3714752"/>
            <a:ext cx="3810000" cy="2857500"/>
          </a:xfrm>
          <a:prstGeom prst="rect">
            <a:avLst/>
          </a:prstGeom>
        </p:spPr>
      </p:pic>
      <p:pic>
        <p:nvPicPr>
          <p:cNvPr id="5" name="Kép 4" descr="Csongor_eorifoto-27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714752"/>
            <a:ext cx="5186370" cy="28575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370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7859216" cy="3196952"/>
          </a:xfrm>
        </p:spPr>
        <p:txBody>
          <a:bodyPr>
            <a:normAutofit fontScale="25000" lnSpcReduction="20000"/>
          </a:bodyPr>
          <a:lstStyle/>
          <a:p>
            <a:r>
              <a:rPr lang="hu-HU" sz="9600" dirty="0">
                <a:solidFill>
                  <a:schemeClr val="accent1"/>
                </a:solidFill>
              </a:rPr>
              <a:t>Mind a két műben a férfi főszereplők (Csongor és </a:t>
            </a:r>
            <a:r>
              <a:rPr lang="hu-HU" sz="9600" dirty="0" err="1">
                <a:solidFill>
                  <a:schemeClr val="accent1"/>
                </a:solidFill>
              </a:rPr>
              <a:t>Tamino</a:t>
            </a:r>
            <a:r>
              <a:rPr lang="hu-HU" sz="9600" dirty="0">
                <a:solidFill>
                  <a:schemeClr val="accent1"/>
                </a:solidFill>
              </a:rPr>
              <a:t>) egy cselszövés áldozatául </a:t>
            </a:r>
            <a:r>
              <a:rPr lang="hu-HU" sz="9600" dirty="0" smtClean="0">
                <a:solidFill>
                  <a:schemeClr val="accent1"/>
                </a:solidFill>
              </a:rPr>
              <a:t>válnak. </a:t>
            </a:r>
            <a:r>
              <a:rPr lang="hu-HU" sz="9600" dirty="0">
                <a:solidFill>
                  <a:schemeClr val="accent1"/>
                </a:solidFill>
              </a:rPr>
              <a:t>A cselszövő mindkét esetben egy gonosz teremtés (</a:t>
            </a:r>
            <a:r>
              <a:rPr lang="hu-HU" sz="9600" dirty="0" err="1" smtClean="0">
                <a:solidFill>
                  <a:schemeClr val="accent1"/>
                </a:solidFill>
              </a:rPr>
              <a:t>Mirígy</a:t>
            </a:r>
            <a:r>
              <a:rPr lang="hu-HU" sz="9600" dirty="0" smtClean="0">
                <a:solidFill>
                  <a:schemeClr val="accent1"/>
                </a:solidFill>
              </a:rPr>
              <a:t> </a:t>
            </a:r>
            <a:r>
              <a:rPr lang="hu-HU" sz="9600" dirty="0">
                <a:solidFill>
                  <a:schemeClr val="accent1"/>
                </a:solidFill>
              </a:rPr>
              <a:t>és az  Éj királynője).</a:t>
            </a:r>
            <a:endParaRPr lang="hu-HU" sz="9600" dirty="0" smtClean="0">
              <a:solidFill>
                <a:schemeClr val="accent1"/>
              </a:solidFill>
            </a:endParaRPr>
          </a:p>
          <a:p>
            <a:r>
              <a:rPr lang="hu-HU" sz="9600" dirty="0" smtClean="0">
                <a:solidFill>
                  <a:schemeClr val="accent1"/>
                </a:solidFill>
              </a:rPr>
              <a:t>A Varázsfuvolában: </a:t>
            </a:r>
            <a:r>
              <a:rPr lang="hu-HU" sz="9600" dirty="0">
                <a:solidFill>
                  <a:schemeClr val="accent1"/>
                </a:solidFill>
              </a:rPr>
              <a:t>az Éj Királynőjét először „jó tündérnek“ látjuk, aki </a:t>
            </a:r>
            <a:r>
              <a:rPr lang="hu-HU" sz="9600" dirty="0" err="1">
                <a:solidFill>
                  <a:schemeClr val="accent1"/>
                </a:solidFill>
              </a:rPr>
              <a:t>Taminot</a:t>
            </a:r>
            <a:r>
              <a:rPr lang="hu-HU" sz="9600" dirty="0">
                <a:solidFill>
                  <a:schemeClr val="accent1"/>
                </a:solidFill>
              </a:rPr>
              <a:t> és Papagenót varázshatalmú hangszerekkel (varázsfuvola, harangjáték) látja el, s csak később derül ki, hogy a Jó és a Bölcsesség ellenfele</a:t>
            </a:r>
            <a:r>
              <a:rPr lang="hu-HU" sz="9600" dirty="0" smtClean="0">
                <a:solidFill>
                  <a:schemeClr val="accent1"/>
                </a:solidFill>
              </a:rPr>
              <a:t>.</a:t>
            </a:r>
          </a:p>
          <a:p>
            <a:r>
              <a:rPr lang="hu-HU" sz="9600" dirty="0" smtClean="0">
                <a:solidFill>
                  <a:schemeClr val="accent1"/>
                </a:solidFill>
              </a:rPr>
              <a:t>A Csongor és Tündében:  </a:t>
            </a:r>
            <a:r>
              <a:rPr lang="hu-HU" sz="9600" dirty="0" err="1" smtClean="0">
                <a:solidFill>
                  <a:schemeClr val="accent1"/>
                </a:solidFill>
              </a:rPr>
              <a:t>Mirígy</a:t>
            </a:r>
            <a:r>
              <a:rPr lang="hu-HU" sz="9600" dirty="0" smtClean="0">
                <a:solidFill>
                  <a:schemeClr val="accent1"/>
                </a:solidFill>
              </a:rPr>
              <a:t> manipulálja Csongort, hogy eloldozza a boszorkány láncait.</a:t>
            </a:r>
          </a:p>
          <a:p>
            <a:pPr marL="0" indent="0">
              <a:buNone/>
            </a:pPr>
            <a:r>
              <a:rPr lang="hu-HU" sz="9600" dirty="0">
                <a:solidFill>
                  <a:schemeClr val="accent1"/>
                </a:solidFill>
              </a:rPr>
              <a:t>Ah, nagy szerencse</a:t>
            </a:r>
            <a:r>
              <a:rPr lang="hu-HU" sz="9600" dirty="0" smtClean="0">
                <a:solidFill>
                  <a:schemeClr val="accent1"/>
                </a:solidFill>
              </a:rPr>
              <a:t/>
            </a:r>
            <a:br>
              <a:rPr lang="hu-HU" sz="9600" dirty="0" smtClean="0">
                <a:solidFill>
                  <a:schemeClr val="accent1"/>
                </a:solidFill>
              </a:rPr>
            </a:br>
            <a:r>
              <a:rPr lang="hu-HU" sz="9600" dirty="0">
                <a:solidFill>
                  <a:schemeClr val="accent1"/>
                </a:solidFill>
              </a:rPr>
              <a:t>Elhagyott, agg, ősz fejemnek,</a:t>
            </a:r>
            <a:r>
              <a:rPr lang="hu-HU" sz="9600" dirty="0" smtClean="0">
                <a:solidFill>
                  <a:schemeClr val="accent1"/>
                </a:solidFill>
              </a:rPr>
              <a:t/>
            </a:r>
            <a:br>
              <a:rPr lang="hu-HU" sz="9600" dirty="0" smtClean="0">
                <a:solidFill>
                  <a:schemeClr val="accent1"/>
                </a:solidFill>
              </a:rPr>
            </a:br>
            <a:r>
              <a:rPr lang="hu-HU" sz="9600" dirty="0">
                <a:solidFill>
                  <a:schemeClr val="accent1"/>
                </a:solidFill>
              </a:rPr>
              <a:t>Csongor úrfi, hogy közelgesz.</a:t>
            </a:r>
            <a:r>
              <a:rPr lang="hu-HU" sz="9600" dirty="0" smtClean="0">
                <a:solidFill>
                  <a:schemeClr val="accent1"/>
                </a:solidFill>
              </a:rPr>
              <a:t/>
            </a:r>
            <a:br>
              <a:rPr lang="hu-HU" sz="9600" dirty="0" smtClean="0">
                <a:solidFill>
                  <a:schemeClr val="accent1"/>
                </a:solidFill>
              </a:rPr>
            </a:br>
            <a:r>
              <a:rPr lang="hu-HU" sz="9600" dirty="0">
                <a:solidFill>
                  <a:schemeClr val="accent1"/>
                </a:solidFill>
              </a:rPr>
              <a:t>Látod, mint vagyok lekötve,</a:t>
            </a:r>
            <a:r>
              <a:rPr lang="hu-HU" sz="9600" dirty="0" smtClean="0">
                <a:solidFill>
                  <a:schemeClr val="accent1"/>
                </a:solidFill>
              </a:rPr>
              <a:t/>
            </a:r>
            <a:br>
              <a:rPr lang="hu-HU" sz="9600" dirty="0" smtClean="0">
                <a:solidFill>
                  <a:schemeClr val="accent1"/>
                </a:solidFill>
              </a:rPr>
            </a:br>
            <a:r>
              <a:rPr lang="hu-HU" sz="9600" dirty="0">
                <a:solidFill>
                  <a:schemeClr val="accent1"/>
                </a:solidFill>
              </a:rPr>
              <a:t>Minden embertől </a:t>
            </a:r>
            <a:r>
              <a:rPr lang="hu-HU" sz="9600" dirty="0" err="1">
                <a:solidFill>
                  <a:schemeClr val="accent1"/>
                </a:solidFill>
              </a:rPr>
              <a:t>kerűlve</a:t>
            </a:r>
            <a:r>
              <a:rPr lang="hu-HU" sz="9600" dirty="0">
                <a:solidFill>
                  <a:schemeClr val="accent1"/>
                </a:solidFill>
              </a:rPr>
              <a:t>,</a:t>
            </a:r>
            <a:r>
              <a:rPr lang="hu-HU" sz="9600" dirty="0" smtClean="0">
                <a:solidFill>
                  <a:schemeClr val="accent1"/>
                </a:solidFill>
              </a:rPr>
              <a:t/>
            </a:r>
            <a:br>
              <a:rPr lang="hu-HU" sz="9600" dirty="0" smtClean="0">
                <a:solidFill>
                  <a:schemeClr val="accent1"/>
                </a:solidFill>
              </a:rPr>
            </a:br>
            <a:r>
              <a:rPr lang="hu-HU" sz="9600" dirty="0">
                <a:solidFill>
                  <a:schemeClr val="accent1"/>
                </a:solidFill>
              </a:rPr>
              <a:t>Félig éh, félig halott.</a:t>
            </a:r>
          </a:p>
          <a:p>
            <a:endParaRPr lang="hu-H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701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hármasság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200" b="1" dirty="0">
                <a:solidFill>
                  <a:schemeClr val="accent1"/>
                </a:solidFill>
              </a:rPr>
              <a:t>A hármas út a Csongor és Tündében: a Tudós, a Kalmár és a Fejedelem. </a:t>
            </a:r>
          </a:p>
          <a:p>
            <a:r>
              <a:rPr lang="hu-HU" sz="2200" b="1" dirty="0">
                <a:solidFill>
                  <a:schemeClr val="accent1"/>
                </a:solidFill>
              </a:rPr>
              <a:t>A Varázsfuvola esetében: a hármasság a templomokban nyilvánul meg;  a bölcsesség, az értelem és természet temploma</a:t>
            </a:r>
            <a:r>
              <a:rPr lang="hu-HU" sz="2200" b="1" dirty="0" smtClean="0">
                <a:solidFill>
                  <a:schemeClr val="accent1"/>
                </a:solidFill>
              </a:rPr>
              <a:t>.</a:t>
            </a:r>
          </a:p>
          <a:p>
            <a:r>
              <a:rPr lang="hu-HU" sz="2200" b="1" dirty="0" smtClean="0">
                <a:solidFill>
                  <a:schemeClr val="accent1"/>
                </a:solidFill>
              </a:rPr>
              <a:t>(Mindkét </a:t>
            </a:r>
            <a:r>
              <a:rPr lang="hu-HU" sz="2200" b="1" dirty="0">
                <a:solidFill>
                  <a:schemeClr val="accent1"/>
                </a:solidFill>
              </a:rPr>
              <a:t>alkotásban a főhősök választásra kényszerülnek</a:t>
            </a:r>
            <a:r>
              <a:rPr lang="hu-HU" sz="2200" b="1" dirty="0" smtClean="0">
                <a:solidFill>
                  <a:schemeClr val="accent1"/>
                </a:solidFill>
              </a:rPr>
              <a:t>.)</a:t>
            </a:r>
          </a:p>
          <a:p>
            <a:r>
              <a:rPr lang="hu-HU" sz="2200" b="1" dirty="0">
                <a:solidFill>
                  <a:schemeClr val="accent1"/>
                </a:solidFill>
              </a:rPr>
              <a:t>A Csongor és Tündében: Mirigy három csatlósa az </a:t>
            </a:r>
            <a:r>
              <a:rPr lang="hu-HU" sz="2200" b="1" dirty="0" err="1">
                <a:solidFill>
                  <a:schemeClr val="accent1"/>
                </a:solidFill>
              </a:rPr>
              <a:t>ördögfiak</a:t>
            </a:r>
            <a:r>
              <a:rPr lang="hu-HU" sz="2200" b="1" dirty="0">
                <a:solidFill>
                  <a:schemeClr val="accent1"/>
                </a:solidFill>
              </a:rPr>
              <a:t>. </a:t>
            </a:r>
          </a:p>
          <a:p>
            <a:r>
              <a:rPr lang="hu-HU" sz="2200" b="1" dirty="0">
                <a:solidFill>
                  <a:schemeClr val="accent1"/>
                </a:solidFill>
              </a:rPr>
              <a:t>Varázsfuvolában: Az Éjkirálynő három udvarhölgye. </a:t>
            </a:r>
          </a:p>
          <a:p>
            <a:pPr marL="0" indent="0">
              <a:buNone/>
            </a:pPr>
            <a:endParaRPr lang="hu-HU" sz="2200" dirty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 descr="11669harmas-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4286256"/>
            <a:ext cx="6500828" cy="2571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5631301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Szerelmi szálak, félreértések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800" b="1" dirty="0">
                <a:solidFill>
                  <a:schemeClr val="accent1"/>
                </a:solidFill>
              </a:rPr>
              <a:t>A szerelmes főhősök viszonyát megrontó félreértés mindkét műben </a:t>
            </a:r>
            <a:r>
              <a:rPr lang="hu-HU" sz="1800" b="1" dirty="0" smtClean="0">
                <a:solidFill>
                  <a:schemeClr val="accent1"/>
                </a:solidFill>
              </a:rPr>
              <a:t>fellelhető.</a:t>
            </a:r>
          </a:p>
          <a:p>
            <a:r>
              <a:rPr lang="hu-HU" sz="1800" b="1" dirty="0" smtClean="0">
                <a:solidFill>
                  <a:schemeClr val="accent1"/>
                </a:solidFill>
              </a:rPr>
              <a:t>A Varázsfuvolában: </a:t>
            </a:r>
            <a:r>
              <a:rPr lang="hu-HU" sz="1800" b="1" dirty="0" err="1">
                <a:solidFill>
                  <a:schemeClr val="accent1"/>
                </a:solidFill>
              </a:rPr>
              <a:t>Pamina</a:t>
            </a:r>
            <a:r>
              <a:rPr lang="hu-HU" sz="1800" b="1" dirty="0">
                <a:solidFill>
                  <a:schemeClr val="accent1"/>
                </a:solidFill>
              </a:rPr>
              <a:t> feltételezi, </a:t>
            </a:r>
            <a:r>
              <a:rPr lang="hu-HU" sz="1800" b="1" dirty="0" smtClean="0">
                <a:solidFill>
                  <a:schemeClr val="accent1"/>
                </a:solidFill>
              </a:rPr>
              <a:t>hogy </a:t>
            </a:r>
            <a:r>
              <a:rPr lang="hu-HU" sz="1800" b="1" dirty="0" err="1" smtClean="0">
                <a:solidFill>
                  <a:schemeClr val="accent1"/>
                </a:solidFill>
              </a:rPr>
              <a:t>Tamino</a:t>
            </a:r>
            <a:r>
              <a:rPr lang="hu-HU" sz="1800" b="1" dirty="0" smtClean="0">
                <a:solidFill>
                  <a:schemeClr val="accent1"/>
                </a:solidFill>
              </a:rPr>
              <a:t> </a:t>
            </a:r>
            <a:r>
              <a:rPr lang="hu-HU" sz="1800" b="1" dirty="0">
                <a:solidFill>
                  <a:schemeClr val="accent1"/>
                </a:solidFill>
              </a:rPr>
              <a:t>már nem szereti őt, és emiatt elszomorodik</a:t>
            </a:r>
            <a:r>
              <a:rPr lang="hu-HU" sz="1800" b="1" dirty="0" smtClean="0">
                <a:solidFill>
                  <a:schemeClr val="accent1"/>
                </a:solidFill>
              </a:rPr>
              <a:t>.</a:t>
            </a:r>
          </a:p>
          <a:p>
            <a:r>
              <a:rPr lang="hu-HU" sz="1800" b="1" dirty="0" smtClean="0">
                <a:solidFill>
                  <a:schemeClr val="accent1"/>
                </a:solidFill>
              </a:rPr>
              <a:t>A Csongor és Tündében: Csongor ugyanezt feltételezi Tündéről a kertben meglelt üzenet miatt.</a:t>
            </a:r>
          </a:p>
          <a:p>
            <a:r>
              <a:rPr lang="hu-HU" sz="1800" b="1" dirty="0">
                <a:solidFill>
                  <a:schemeClr val="accent1"/>
                </a:solidFill>
              </a:rPr>
              <a:t>Végül mindkét műben rendeződtek a kapcsolatok</a:t>
            </a:r>
            <a:r>
              <a:rPr lang="hu-HU" sz="2200" dirty="0">
                <a:solidFill>
                  <a:schemeClr val="accent1"/>
                </a:solidFill>
              </a:rPr>
              <a:t>.</a:t>
            </a:r>
          </a:p>
          <a:p>
            <a:endParaRPr lang="hu-HU" dirty="0"/>
          </a:p>
        </p:txBody>
      </p:sp>
      <p:pic>
        <p:nvPicPr>
          <p:cNvPr id="4" name="Kép 3" descr="4124155414_jpg_585x316_upscale_max_q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643290"/>
            <a:ext cx="5572125" cy="3214710"/>
          </a:xfrm>
          <a:prstGeom prst="rect">
            <a:avLst/>
          </a:prstGeom>
        </p:spPr>
      </p:pic>
      <p:pic>
        <p:nvPicPr>
          <p:cNvPr id="5" name="Kép 4" descr="Csongor_és_Tün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2818972"/>
            <a:ext cx="2814654" cy="40390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4583837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Köszönjük a figyelmet!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u-HU" dirty="0" smtClean="0"/>
              <a:t>Készítette:</a:t>
            </a:r>
          </a:p>
          <a:p>
            <a:r>
              <a:rPr lang="hu-HU" dirty="0" smtClean="0"/>
              <a:t>Fodor Flóra </a:t>
            </a:r>
          </a:p>
          <a:p>
            <a:r>
              <a:rPr lang="hu-HU" dirty="0" smtClean="0"/>
              <a:t>és </a:t>
            </a:r>
          </a:p>
          <a:p>
            <a:r>
              <a:rPr lang="hu-HU" dirty="0" err="1" smtClean="0"/>
              <a:t>Oszter</a:t>
            </a:r>
            <a:r>
              <a:rPr lang="hu-HU" dirty="0" smtClean="0"/>
              <a:t> Noémi</a:t>
            </a:r>
            <a:endParaRPr lang="hu-HU" dirty="0"/>
          </a:p>
        </p:txBody>
      </p:sp>
      <p:pic>
        <p:nvPicPr>
          <p:cNvPr id="4" name="Kép 3" descr="Csongor_es_Tund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6314" cy="3929066"/>
          </a:xfrm>
          <a:prstGeom prst="rect">
            <a:avLst/>
          </a:prstGeom>
        </p:spPr>
      </p:pic>
      <p:pic>
        <p:nvPicPr>
          <p:cNvPr id="5" name="Kép 4" descr="13046213_1072720336123103_110444125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0"/>
            <a:ext cx="4857752" cy="39290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191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úra">
  <a:themeElements>
    <a:clrScheme name="Tú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ú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ú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250</TotalTime>
  <Words>364</Words>
  <Application>Microsoft Office PowerPoint</Application>
  <PresentationFormat>Diavetítés a képernyőre (4:3 oldalarány)</PresentationFormat>
  <Paragraphs>36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Túra</vt:lpstr>
      <vt:lpstr>1. dia</vt:lpstr>
      <vt:lpstr>Hogyan hozható kapcsolatba a két mű?</vt:lpstr>
      <vt:lpstr>Miben egyeznek meg?</vt:lpstr>
      <vt:lpstr>Közös jegyek:</vt:lpstr>
      <vt:lpstr>5. dia</vt:lpstr>
      <vt:lpstr>A hármasság</vt:lpstr>
      <vt:lpstr>Szerelmi szálak, félreértések</vt:lpstr>
      <vt:lpstr>Köszönjük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 itt a hasonlóság?</dc:title>
  <dc:creator>Ildikó</dc:creator>
  <cp:lastModifiedBy>Ernő</cp:lastModifiedBy>
  <cp:revision>14</cp:revision>
  <dcterms:created xsi:type="dcterms:W3CDTF">2016-04-23T12:17:04Z</dcterms:created>
  <dcterms:modified xsi:type="dcterms:W3CDTF">2016-04-24T21:10:54Z</dcterms:modified>
</cp:coreProperties>
</file>